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1" r:id="rId4"/>
    <p:sldId id="257" r:id="rId5"/>
    <p:sldId id="269" r:id="rId6"/>
    <p:sldId id="260" r:id="rId7"/>
    <p:sldId id="261" r:id="rId8"/>
    <p:sldId id="270" r:id="rId9"/>
    <p:sldId id="273" r:id="rId10"/>
    <p:sldId id="274" r:id="rId11"/>
    <p:sldId id="258" r:id="rId12"/>
    <p:sldId id="262" r:id="rId13"/>
    <p:sldId id="264" r:id="rId14"/>
    <p:sldId id="265" r:id="rId15"/>
    <p:sldId id="266" r:id="rId16"/>
    <p:sldId id="27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44AEDF-9020-4376-98BE-49ACE4056D85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BA4597-C064-49ED-A212-8E5BB8CC8C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840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04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955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052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397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136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9168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155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83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58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355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843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756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64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718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449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A4597-C064-49ED-A212-8E5BB8CC8CF7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787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90B0-970C-B986-79B6-9BE75F2FE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5DB8A-D35A-944E-433C-2D2667124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8A19-4486-F882-0BAA-99022262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97654-38C5-8176-8411-FB5424B1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29CF-916D-5B55-E173-F5820452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5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2ADC-219C-2BC4-54FF-3EF4C0C7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50942-FFE0-B6BC-D2A5-236FC70A7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7EA9-FFAA-801A-B09A-05A83428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7B079-ED9F-918B-E492-9628F494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7794-9419-5358-2CF1-E06DC43D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43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E5E09-306B-7692-3391-780D951CE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464D0-5119-5569-C2E5-DAF94C140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7112-D2BE-74B0-F762-CA7EBADD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EA9E-8E81-8ADD-83B2-99CB985B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4C3F-4D74-C2AF-C9CA-A1DE234D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0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180B-B095-093B-1744-80D1396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75BE9-0C97-6490-2AA0-9A550453A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C2C4F-BCB8-1CB4-615E-2ABD9144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D70F-F851-62BB-8515-DD9D3E9C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30AD6-26DF-F089-36E3-A06CCD91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61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1090-F446-C8FD-6792-F7C4C4A0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A5491-0F5E-7387-10D1-91BD30FD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2FCA4-7071-9BB1-3EB6-507D566F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240A-B272-96CE-7389-7574F09C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42CB-23F4-0215-78C9-1DE7F42C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7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F535-E821-6174-0DE0-A6972F38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99EDE-F919-F85A-F368-F5AACA95B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7BA4E-021F-BAF2-3B59-95EAA03F3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C5038-E03C-85B0-C009-F992744A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F5E63-4977-11FB-C191-C02153FD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5BD5D-65A6-DFC1-52E9-2F13267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48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8B93-9E79-2021-373B-BA79E038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C75BD-C0EB-2BD6-B849-13B2C928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E5BB4-7209-BA6E-5BB0-EBE82F054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7C650-5399-B79A-FE34-B8879347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C5351-FE13-35EF-BB6F-238007A23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BFD6B-F267-8E78-B306-8A171A8A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3A812-AEDC-CFF4-DC52-FFC2C7EE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5038C-A582-2971-0C90-560478BC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72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F537-9B2D-0114-8A23-C9D5565E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F62E2-C47E-1207-DED9-F43FCCD4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49C2F-03F5-D434-1429-BD3438EA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2C1B0-FDAA-6B6D-0248-A975CE64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52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BFA14-0B85-39AF-C198-7DF780DF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30AFF-236C-D66D-D109-394B45C9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AE7B3-BF63-33B0-9921-A5B3F800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51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F2C6-712E-0CC5-20D0-F3A49180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FA99-614B-7B55-1A4B-1A049F3B3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B7EDF-E069-C246-5467-0C7A3AD85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558B5-56D7-A4FE-8C91-BCE946D8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F3175-488B-9528-4872-89552B20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A9228-007A-4D60-7E05-70BE9920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7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AD1D-3E11-AE3C-FD0B-D2FD756F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11CF7-33CD-C309-7C1A-3BD8E406D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A5BD3-0EE8-2830-3166-FD079234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31532-69BC-2854-3D4F-125B9249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CB90B-AFB4-F295-2E12-6C15000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C96BB-5195-0C7B-D05D-1B4FEF81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6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23622-2049-594A-4883-A1BC4BA7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A0866-2C84-C618-C458-2C13DDEE5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BCB33-2721-3939-C98D-C8B7CF2FD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D151-D7AF-4331-BD1F-6B180CC65983}" type="datetimeFigureOut">
              <a:rPr lang="en-IE" smtClean="0"/>
              <a:t>09/11/2022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CD584-BEC8-9944-2720-3CD1A11B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DE3C3-A519-AD93-F338-59B3CAFCA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7F20-7D16-4674-833F-DD4AF87ECD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71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ailyalphabet.com/what-is-phonological-awarenes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ollylearning.co.uk/jolly-phonics/#:~:text=Jolly%20Phonics%20is%20a%20comprehensive,as%20opposed%20to%20the%20alphabet" TargetMode="External"/><Relationship Id="rId4" Type="http://schemas.openxmlformats.org/officeDocument/2006/relationships/hyperlink" Target="https://sites.google.com/a/uwosh.edu/reading-connection/home/phonemic-awaren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1BC5-E8AF-CE64-0A24-0E104BD09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assoon Infant Std" panose="020B0803020103030203" pitchFamily="34" charset="0"/>
              </a:rPr>
              <a:t>Junior &amp; Senior Infants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57249-9C6B-ECAB-281E-6DEAB16B4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Sassoon Infant Std" panose="020B0803020103030203" pitchFamily="34" charset="0"/>
              </a:rPr>
              <a:t>Literacy and Numeracy Presentation </a:t>
            </a:r>
          </a:p>
          <a:p>
            <a:r>
              <a:rPr lang="en-US" sz="4000" dirty="0">
                <a:latin typeface="Sassoon Infant Std" panose="020B0803020103030203" pitchFamily="34" charset="0"/>
              </a:rPr>
              <a:t>10</a:t>
            </a:r>
            <a:r>
              <a:rPr lang="en-US" sz="4000" baseline="30000" dirty="0">
                <a:latin typeface="Sassoon Infant Std" panose="020B0803020103030203" pitchFamily="34" charset="0"/>
              </a:rPr>
              <a:t>th</a:t>
            </a:r>
            <a:r>
              <a:rPr lang="en-US" sz="4000" dirty="0">
                <a:latin typeface="Sassoon Infant Std" panose="020B0803020103030203" pitchFamily="34" charset="0"/>
              </a:rPr>
              <a:t> November 2022</a:t>
            </a:r>
            <a:endParaRPr lang="en-IE" sz="4000" dirty="0">
              <a:latin typeface="Sassoon Infant Std" panose="020B0803020103030203" pitchFamily="34" charset="0"/>
            </a:endParaRPr>
          </a:p>
        </p:txBody>
      </p:sp>
      <p:pic>
        <p:nvPicPr>
          <p:cNvPr id="8194" name="Picture 2" descr="Books Clip Art PNG Image | Clip art, Pile de livres, Image école">
            <a:extLst>
              <a:ext uri="{FF2B5EF4-FFF2-40B4-BE49-F238E27FC236}">
                <a16:creationId xmlns:a16="http://schemas.microsoft.com/office/drawing/2014/main" id="{2EE66166-9918-E551-3003-8E3B0221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9" y="4429919"/>
            <a:ext cx="2025481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11,102 Maths Clipart Stock Vector Illustration and Royalty Free Maths  Clipart Clipart">
            <a:extLst>
              <a:ext uri="{FF2B5EF4-FFF2-40B4-BE49-F238E27FC236}">
                <a16:creationId xmlns:a16="http://schemas.microsoft.com/office/drawing/2014/main" id="{5F48032B-0F7B-65F5-512F-A2C05CB0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02" y="4550091"/>
            <a:ext cx="2421717" cy="214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2" descr="Clarecastle National School | Primary School | Co. Clare">
            <a:extLst>
              <a:ext uri="{FF2B5EF4-FFF2-40B4-BE49-F238E27FC236}">
                <a16:creationId xmlns:a16="http://schemas.microsoft.com/office/drawing/2014/main" id="{11427164-90D6-F62D-4A82-48D079D08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18"/>
          <a:stretch/>
        </p:blipFill>
        <p:spPr bwMode="auto">
          <a:xfrm>
            <a:off x="5179571" y="543560"/>
            <a:ext cx="1832857" cy="18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3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A06053D-BB4E-0B66-8179-DE4D3E618999}"/>
              </a:ext>
            </a:extLst>
          </p:cNvPr>
          <p:cNvSpPr/>
          <p:nvPr/>
        </p:nvSpPr>
        <p:spPr>
          <a:xfrm>
            <a:off x="687703" y="1814486"/>
            <a:ext cx="3992880" cy="2171700"/>
          </a:xfrm>
          <a:prstGeom prst="round2Diag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B5B32-FACF-965C-1F10-0A85361F97C2}"/>
              </a:ext>
            </a:extLst>
          </p:cNvPr>
          <p:cNvSpPr txBox="1"/>
          <p:nvPr/>
        </p:nvSpPr>
        <p:spPr>
          <a:xfrm>
            <a:off x="941070" y="1880872"/>
            <a:ext cx="3486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Tricky Words-</a:t>
            </a:r>
            <a:r>
              <a:rPr lang="en-US" b="0" i="0" dirty="0">
                <a:effectLst/>
                <a:latin typeface="Sassoon Infant Std" panose="020B0803020103030203" pitchFamily="34" charset="0"/>
              </a:rPr>
              <a:t>These are words with irregular parts, such as ‘who’ and ‘I’, ‘all’, ‘she’. Children learn these as exceptions to the rules of phonics. We begin learning these in term 3. </a:t>
            </a:r>
            <a:endParaRPr lang="en-IE" dirty="0">
              <a:latin typeface="Sassoon Infant Std" panose="020B0803020103030203" pitchFamily="34" charset="0"/>
            </a:endParaRPr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BA58C2-E11F-2F2C-C877-74A6E1A6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>
                <a:latin typeface="Sassoon Infant Std" panose="020B0803020103030203" pitchFamily="34" charset="0"/>
              </a:rPr>
              <a:t>Tricky Words</a:t>
            </a:r>
          </a:p>
        </p:txBody>
      </p:sp>
      <p:pic>
        <p:nvPicPr>
          <p:cNvPr id="11266" name="Picture 2" descr="YEAR 2 CLASS BLOG: Tricky Words review">
            <a:extLst>
              <a:ext uri="{FF2B5EF4-FFF2-40B4-BE49-F238E27FC236}">
                <a16:creationId xmlns:a16="http://schemas.microsoft.com/office/drawing/2014/main" id="{6D319DAC-6DDF-A4E2-D30D-554AD751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564640"/>
            <a:ext cx="6429375" cy="52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54D4-7F2C-6793-31A9-7BAAB329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Shared Reading</a:t>
            </a:r>
            <a:endParaRPr lang="en-IE" dirty="0">
              <a:latin typeface="Sassoon Infant Std" panose="020B08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0039-38CA-F78D-9C49-76946719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Sassoon Infant Std" panose="020B0803020103030203" pitchFamily="34" charset="0"/>
              </a:rPr>
              <a:t>Don’t underestimate the importance of reading to your child. Listening to stories develops </a:t>
            </a:r>
            <a:r>
              <a:rPr lang="en-US">
                <a:latin typeface="Sassoon Infant Std" panose="020B0803020103030203" pitchFamily="34" charset="0"/>
              </a:rPr>
              <a:t>comprehension, </a:t>
            </a:r>
            <a:r>
              <a:rPr lang="en-US" dirty="0">
                <a:latin typeface="Sassoon Infant Std" panose="020B0803020103030203" pitchFamily="34" charset="0"/>
              </a:rPr>
              <a:t>phonological awareness and also helps with the recognition of sight words</a:t>
            </a:r>
            <a:r>
              <a:rPr lang="en-US" dirty="0"/>
              <a:t>. </a:t>
            </a:r>
          </a:p>
        </p:txBody>
      </p:sp>
      <p:pic>
        <p:nvPicPr>
          <p:cNvPr id="5122" name="Picture 2" descr="2,122 Parent And Child Reading Illustrations &amp; Clip Art - iStock">
            <a:extLst>
              <a:ext uri="{FF2B5EF4-FFF2-40B4-BE49-F238E27FC236}">
                <a16:creationId xmlns:a16="http://schemas.microsoft.com/office/drawing/2014/main" id="{2E6B42F4-9C08-BEDA-601A-293534DF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55" y="3886200"/>
            <a:ext cx="2498090" cy="249809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C7BC-662A-8DF8-CEAA-BCBDA7CB4C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6320" y="405765"/>
            <a:ext cx="10515600" cy="1325563"/>
          </a:xfrm>
        </p:spPr>
        <p:txBody>
          <a:bodyPr/>
          <a:lstStyle/>
          <a:p>
            <a:pPr algn="ctr"/>
            <a:r>
              <a:rPr lang="en-IE" b="1" u="sng" dirty="0">
                <a:latin typeface="Sassoon Infant Std" panose="020B0803020103030203" pitchFamily="34" charset="0"/>
              </a:rPr>
              <a:t>Roll a Sound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B654F-7C14-448C-A8D0-0F7ED3296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3556" r="35250" b="9186"/>
          <a:stretch/>
        </p:blipFill>
        <p:spPr>
          <a:xfrm>
            <a:off x="4307840" y="1920240"/>
            <a:ext cx="3718560" cy="46126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0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2226-FBEA-D5CB-C722-ACB50C36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>
                <a:latin typeface="Sassoon Infant Std" panose="020B0803020103030203" pitchFamily="34" charset="0"/>
              </a:rPr>
              <a:t>Sounds Board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54DB29-84DD-96FC-C7CD-849315A86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528" r="12831" b="20073"/>
          <a:stretch/>
        </p:blipFill>
        <p:spPr>
          <a:xfrm>
            <a:off x="1894840" y="1991360"/>
            <a:ext cx="8402320" cy="4399279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77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9F79-B680-6C77-DA78-C274D3CF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>
                <a:latin typeface="Sassoon Infant Std" panose="020B0803020103030203" pitchFamily="34" charset="0"/>
              </a:rPr>
              <a:t>Matching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B86F6-174B-2226-FF4A-31FE783CE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5403" r="13317" b="4469"/>
          <a:stretch/>
        </p:blipFill>
        <p:spPr>
          <a:xfrm rot="16200000">
            <a:off x="4325779" y="1023771"/>
            <a:ext cx="2941007" cy="5821682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7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84C7-F51B-FD15-F8E1-63D3D3E1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>
                <a:latin typeface="Sassoon Infant Std" panose="020B0803020103030203" pitchFamily="34" charset="0"/>
              </a:rPr>
              <a:t>Sound Cards &amp; Jolly Phonics Workbook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797465-A4BD-DAC1-D49B-652FE71F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0" y="2021839"/>
            <a:ext cx="2987040" cy="3606800"/>
          </a:xfrm>
          <a:prstGeom prst="rect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sh &gt; Infants &gt; Jolly Phonics 42 sound flashcards">
            <a:extLst>
              <a:ext uri="{FF2B5EF4-FFF2-40B4-BE49-F238E27FC236}">
                <a16:creationId xmlns:a16="http://schemas.microsoft.com/office/drawing/2014/main" id="{E0766185-23E6-B3E1-89D0-8F7248517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8" t="8946" r="30694" b="8165"/>
          <a:stretch/>
        </p:blipFill>
        <p:spPr bwMode="auto">
          <a:xfrm>
            <a:off x="1388745" y="2021839"/>
            <a:ext cx="3098800" cy="36068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3025-8184-5C96-194A-34541865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D948-19FA-B5DD-8F58-7D45DEA2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1690688"/>
            <a:ext cx="10848975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IE" dirty="0"/>
              <a:t>NCCA. (2019) </a:t>
            </a:r>
            <a:r>
              <a:rPr lang="en-IE" i="1" dirty="0"/>
              <a:t>Phonological Awareness</a:t>
            </a:r>
            <a:r>
              <a:rPr lang="en-IE" dirty="0"/>
              <a:t>. Dublin: NCCA. </a:t>
            </a:r>
          </a:p>
          <a:p>
            <a:pPr>
              <a:lnSpc>
                <a:spcPct val="110000"/>
              </a:lnSpc>
            </a:pPr>
            <a:r>
              <a:rPr lang="en-IE" dirty="0"/>
              <a:t>Griffith, A. (2022) </a:t>
            </a:r>
            <a:r>
              <a:rPr lang="en-IE" i="1" dirty="0"/>
              <a:t>What is phonological awareness?</a:t>
            </a:r>
            <a:r>
              <a:rPr lang="en-IE" dirty="0"/>
              <a:t>, The Daily Alphabet, available: </a:t>
            </a:r>
            <a:r>
              <a:rPr lang="en-IE" dirty="0">
                <a:hlinkClick r:id="rId3"/>
              </a:rPr>
              <a:t>https://thedailyalphabet.com/what-is-phonological-awareness/</a:t>
            </a:r>
            <a:r>
              <a:rPr lang="en-IE" dirty="0"/>
              <a:t> [accessed 6 November 2022].</a:t>
            </a:r>
          </a:p>
          <a:p>
            <a:pPr>
              <a:lnSpc>
                <a:spcPct val="110000"/>
              </a:lnSpc>
            </a:pPr>
            <a:r>
              <a:rPr lang="en-IE" dirty="0"/>
              <a:t>Reading Connection. (2022) </a:t>
            </a:r>
            <a:r>
              <a:rPr lang="en-IE" i="1" dirty="0"/>
              <a:t>Phonological and phonemic awareness</a:t>
            </a:r>
            <a:r>
              <a:rPr lang="en-IE" dirty="0"/>
              <a:t>,</a:t>
            </a:r>
            <a:r>
              <a:rPr lang="en-IE" i="1" dirty="0"/>
              <a:t> </a:t>
            </a:r>
            <a:r>
              <a:rPr lang="en-IE" dirty="0"/>
              <a:t>available: </a:t>
            </a:r>
            <a:r>
              <a:rPr lang="en-IE" dirty="0">
                <a:hlinkClick r:id="rId4"/>
              </a:rPr>
              <a:t>https://sites.google.com/a/uwosh.edu/reading-connection/home/phonemic-awareness</a:t>
            </a:r>
            <a:r>
              <a:rPr lang="en-IE" dirty="0"/>
              <a:t> [accessed 6 November 2022].</a:t>
            </a:r>
          </a:p>
          <a:p>
            <a:pPr>
              <a:lnSpc>
                <a:spcPct val="110000"/>
              </a:lnSpc>
            </a:pPr>
            <a:r>
              <a:rPr lang="en-IE" dirty="0"/>
              <a:t>Jolly Phonics. (2022) </a:t>
            </a:r>
            <a:r>
              <a:rPr lang="en-IE" i="1" dirty="0"/>
              <a:t>Jolly phonics</a:t>
            </a:r>
            <a:r>
              <a:rPr lang="en-IE" dirty="0"/>
              <a:t>, available: </a:t>
            </a:r>
            <a:r>
              <a:rPr lang="en-IE" dirty="0">
                <a:hlinkClick r:id="rId5"/>
              </a:rPr>
              <a:t>https://www.jollylearning.co.uk/jolly-phonics/#:~:text=Jolly%20Phonics%20is%20a%20comprehensive,as%20opposed%20to%20the%20alphabet</a:t>
            </a:r>
            <a:r>
              <a:rPr lang="en-IE" dirty="0"/>
              <a:t> [accessed 6 November 2022].</a:t>
            </a:r>
          </a:p>
        </p:txBody>
      </p:sp>
    </p:spTree>
    <p:extLst>
      <p:ext uri="{BB962C8B-B14F-4D97-AF65-F5344CB8AC3E}">
        <p14:creationId xmlns:p14="http://schemas.microsoft.com/office/powerpoint/2010/main" val="27401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301C-B159-4F45-57C7-6ED4E92E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Sassoon Infant Std" panose="020B0803020103030203" pitchFamily="34" charset="0"/>
              </a:rPr>
              <a:t>Phonological Awareness</a:t>
            </a:r>
            <a:endParaRPr lang="en-IE" b="1" u="sng" dirty="0">
              <a:latin typeface="Sassoon Infant Std" panose="020B08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FE60-C2A5-4860-900C-626B0F84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Sassoon Infant Std" panose="020B0803020103030203" pitchFamily="34" charset="0"/>
              </a:rPr>
              <a:t>What is Phonological Awareness?</a:t>
            </a:r>
          </a:p>
          <a:p>
            <a:pPr marL="0" indent="0" algn="ctr">
              <a:buNone/>
            </a:pPr>
            <a:endParaRPr lang="en-US" sz="4000" dirty="0">
              <a:latin typeface="Sassoon Infant Std" panose="020B080302010303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assoon Infant Std" panose="020B0803020103030203" pitchFamily="34" charset="0"/>
              </a:rPr>
              <a:t>Phonological Awareness is the area of oral language that relates to the ability to think about the sounds in a word, rather than just the meaning of the word. (NCCA, 2019) </a:t>
            </a:r>
          </a:p>
        </p:txBody>
      </p:sp>
      <p:pic>
        <p:nvPicPr>
          <p:cNvPr id="6146" name="Picture 2" descr="What is Phonological Awareness? - The Daily Alphabet">
            <a:extLst>
              <a:ext uri="{FF2B5EF4-FFF2-40B4-BE49-F238E27FC236}">
                <a16:creationId xmlns:a16="http://schemas.microsoft.com/office/drawing/2014/main" id="{1A597696-F7DE-8267-1385-75278F0E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578508"/>
            <a:ext cx="2797175" cy="209788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10D413-3371-0AFA-7F41-4714A5016372}"/>
              </a:ext>
            </a:extLst>
          </p:cNvPr>
          <p:cNvSpPr/>
          <p:nvPr/>
        </p:nvSpPr>
        <p:spPr>
          <a:xfrm>
            <a:off x="404812" y="1899224"/>
            <a:ext cx="3876675" cy="24504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09B6D-E65E-5899-6773-0273FCF1925A}"/>
              </a:ext>
            </a:extLst>
          </p:cNvPr>
          <p:cNvSpPr txBox="1"/>
          <p:nvPr/>
        </p:nvSpPr>
        <p:spPr>
          <a:xfrm>
            <a:off x="1100136" y="2425660"/>
            <a:ext cx="248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02124"/>
                </a:solidFill>
                <a:latin typeface="Sassoon Infant Std" panose="020B0803020103030203" pitchFamily="34" charset="0"/>
              </a:rPr>
              <a:t>Recognising</a:t>
            </a:r>
            <a:r>
              <a:rPr lang="en-US" dirty="0">
                <a:solidFill>
                  <a:srgbClr val="202124"/>
                </a:solidFill>
                <a:latin typeface="Sassoon Infant Std" panose="020B0803020103030203" pitchFamily="34" charset="0"/>
              </a:rPr>
              <a:t> that sounds make words and words make sentences.</a:t>
            </a:r>
            <a:endParaRPr lang="en-IE" dirty="0">
              <a:latin typeface="Sassoon Infant Std" panose="020B0803020103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BA0E59-53B7-270E-70AF-1466DA9F9DF2}"/>
              </a:ext>
            </a:extLst>
          </p:cNvPr>
          <p:cNvSpPr/>
          <p:nvPr/>
        </p:nvSpPr>
        <p:spPr>
          <a:xfrm>
            <a:off x="8012430" y="1899224"/>
            <a:ext cx="3876675" cy="2450425"/>
          </a:xfrm>
          <a:prstGeom prst="ellipse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55656-F0FE-218D-3536-23323AF3448B}"/>
              </a:ext>
            </a:extLst>
          </p:cNvPr>
          <p:cNvSpPr txBox="1"/>
          <p:nvPr/>
        </p:nvSpPr>
        <p:spPr>
          <a:xfrm>
            <a:off x="8662989" y="2385772"/>
            <a:ext cx="2371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Identifying words that rhyme, alliteration and identifying syllables in a word.</a:t>
            </a:r>
            <a:endParaRPr lang="en-IE" dirty="0">
              <a:latin typeface="Sassoon Infant Std" panose="020B0803020103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C00FCA-6E4E-EEA4-28A2-FEC133E582D9}"/>
              </a:ext>
            </a:extLst>
          </p:cNvPr>
          <p:cNvSpPr/>
          <p:nvPr/>
        </p:nvSpPr>
        <p:spPr>
          <a:xfrm>
            <a:off x="404812" y="4360961"/>
            <a:ext cx="3876675" cy="2450425"/>
          </a:xfrm>
          <a:prstGeom prst="ellipse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0D601-5327-9BA5-D733-585A560F9BF5}"/>
              </a:ext>
            </a:extLst>
          </p:cNvPr>
          <p:cNvSpPr txBox="1"/>
          <p:nvPr/>
        </p:nvSpPr>
        <p:spPr>
          <a:xfrm>
            <a:off x="1128709" y="4865845"/>
            <a:ext cx="2447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Hearing the sounds within words and connecting the sounds to their letter symbols. </a:t>
            </a:r>
          </a:p>
          <a:p>
            <a:endParaRPr lang="en-I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BA6E6C-FEDB-D6E0-26D7-8DEE932EAA8F}"/>
              </a:ext>
            </a:extLst>
          </p:cNvPr>
          <p:cNvSpPr/>
          <p:nvPr/>
        </p:nvSpPr>
        <p:spPr>
          <a:xfrm>
            <a:off x="8021641" y="4360961"/>
            <a:ext cx="3876675" cy="2450425"/>
          </a:xfrm>
          <a:prstGeom prst="ellipse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FD10F1-181A-1FF6-38D6-FE83A34EE4D7}"/>
              </a:ext>
            </a:extLst>
          </p:cNvPr>
          <p:cNvSpPr txBox="1"/>
          <p:nvPr/>
        </p:nvSpPr>
        <p:spPr>
          <a:xfrm>
            <a:off x="8512178" y="4703861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Sassoon Infant Std" panose="020B0803020103030203" pitchFamily="34" charset="0"/>
              </a:rPr>
              <a:t>Hearing sounds within words is an important aspect of literacy. Time should be spent on this at home to reinforce what is being done in school. </a:t>
            </a:r>
          </a:p>
          <a:p>
            <a:endParaRPr lang="en-IE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2BCCE9A-D83F-353D-27E7-E5C10D10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latin typeface="Sassoon Infant Std" panose="020B0803020103030203" pitchFamily="34" charset="0"/>
              </a:rPr>
              <a:t>Important Aspects of Phonological Awareness</a:t>
            </a:r>
          </a:p>
        </p:txBody>
      </p:sp>
      <p:pic>
        <p:nvPicPr>
          <p:cNvPr id="7170" name="Picture 2" descr="Phonological &amp; Phonemic Awareness - Reading Connection">
            <a:extLst>
              <a:ext uri="{FF2B5EF4-FFF2-40B4-BE49-F238E27FC236}">
                <a16:creationId xmlns:a16="http://schemas.microsoft.com/office/drawing/2014/main" id="{4B0006AB-62A5-E836-4E63-1CE3EF81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6" y="2349399"/>
            <a:ext cx="3200400" cy="40005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28E9-5530-BDBB-C25A-0C26D1CE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Sassoon Infant Std" panose="020B0803020103030203" pitchFamily="34" charset="0"/>
              </a:rPr>
              <a:t>Jolly Phonics</a:t>
            </a:r>
            <a:endParaRPr lang="en-IE" b="1" u="sng" dirty="0">
              <a:latin typeface="Sassoon Infant Std" panose="020B08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9C70-66F4-311D-9DCD-D64E15100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Sassoon Infant Std" panose="020B0803020103030203" pitchFamily="34" charset="0"/>
              </a:rPr>
              <a:t>Evidence Based </a:t>
            </a:r>
            <a:r>
              <a:rPr lang="en-US" dirty="0" err="1">
                <a:latin typeface="Sassoon Infant Std" panose="020B0803020103030203" pitchFamily="34" charset="0"/>
              </a:rPr>
              <a:t>Programme</a:t>
            </a:r>
            <a:r>
              <a:rPr lang="en-US" dirty="0">
                <a:latin typeface="Sassoon Infant Std" panose="020B0803020103030203" pitchFamily="34" charset="0"/>
              </a:rPr>
              <a:t> for the instruction of phonics to young children.</a:t>
            </a:r>
          </a:p>
          <a:p>
            <a:pPr marL="0" indent="0" algn="ctr">
              <a:buNone/>
            </a:pPr>
            <a:r>
              <a:rPr lang="en-US" dirty="0">
                <a:latin typeface="Sassoon Infant Std" panose="020B0803020103030203" pitchFamily="34" charset="0"/>
              </a:rPr>
              <a:t>Letter names come later - exposure at the beginning of the school year.</a:t>
            </a:r>
          </a:p>
          <a:p>
            <a:pPr marL="0" indent="0" algn="ctr">
              <a:buNone/>
            </a:pPr>
            <a:r>
              <a:rPr lang="en-US" dirty="0">
                <a:latin typeface="Sassoon Infant Std" panose="020B0803020103030203" pitchFamily="34" charset="0"/>
              </a:rPr>
              <a:t>Does not follow the alphabet sequentially.</a:t>
            </a:r>
          </a:p>
          <a:p>
            <a:pPr marL="0" indent="0" algn="ctr">
              <a:buNone/>
            </a:pPr>
            <a:r>
              <a:rPr lang="en-GB" altLang="en-US" sz="2800" dirty="0">
                <a:latin typeface="Sassoon Infant Std" panose="020B0803020103030203" pitchFamily="34" charset="0"/>
                <a:cs typeface="Arial" pitchFamily="34" charset="0"/>
              </a:rPr>
              <a:t>Children learn to read much faster when they know their letter sounds and can work out words for themselves.</a:t>
            </a:r>
          </a:p>
          <a:p>
            <a:pPr marL="0" indent="0" algn="ctr">
              <a:buNone/>
            </a:pPr>
            <a:endParaRPr lang="en-US" dirty="0">
              <a:latin typeface="Sassoon Infant Std" panose="020B0803020103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158B4-F828-0C22-A0E0-B6055D27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5270500"/>
            <a:ext cx="32242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B47FCE-F11C-2576-9AA9-D3224A14A33A}"/>
              </a:ext>
            </a:extLst>
          </p:cNvPr>
          <p:cNvCxnSpPr>
            <a:cxnSpLocks/>
          </p:cNvCxnSpPr>
          <p:nvPr/>
        </p:nvCxnSpPr>
        <p:spPr>
          <a:xfrm>
            <a:off x="1219200" y="2733675"/>
            <a:ext cx="96678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832BA8-EB77-EC76-6BE6-EE01CADF3926}"/>
              </a:ext>
            </a:extLst>
          </p:cNvPr>
          <p:cNvCxnSpPr/>
          <p:nvPr/>
        </p:nvCxnSpPr>
        <p:spPr>
          <a:xfrm>
            <a:off x="1219200" y="3600450"/>
            <a:ext cx="96678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063B28-E528-D396-5F2C-33731E0A38E4}"/>
              </a:ext>
            </a:extLst>
          </p:cNvPr>
          <p:cNvCxnSpPr>
            <a:cxnSpLocks/>
          </p:cNvCxnSpPr>
          <p:nvPr/>
        </p:nvCxnSpPr>
        <p:spPr>
          <a:xfrm>
            <a:off x="1219200" y="4076700"/>
            <a:ext cx="96678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E409D3-5BDC-EC8A-DDB8-D3AFC8EAE269}"/>
              </a:ext>
            </a:extLst>
          </p:cNvPr>
          <p:cNvCxnSpPr/>
          <p:nvPr/>
        </p:nvCxnSpPr>
        <p:spPr>
          <a:xfrm>
            <a:off x="1219200" y="1825625"/>
            <a:ext cx="97345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E48F76-81EB-7A19-680D-F932273E6912}"/>
              </a:ext>
            </a:extLst>
          </p:cNvPr>
          <p:cNvCxnSpPr>
            <a:cxnSpLocks/>
          </p:cNvCxnSpPr>
          <p:nvPr/>
        </p:nvCxnSpPr>
        <p:spPr>
          <a:xfrm>
            <a:off x="1219200" y="5140325"/>
            <a:ext cx="96678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F1AE3F8-767D-1FF8-976D-A45778D986D9}"/>
              </a:ext>
            </a:extLst>
          </p:cNvPr>
          <p:cNvSpPr/>
          <p:nvPr/>
        </p:nvSpPr>
        <p:spPr>
          <a:xfrm>
            <a:off x="409574" y="876299"/>
            <a:ext cx="3248025" cy="267652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FB800-2854-7754-C841-772C36D5C84A}"/>
              </a:ext>
            </a:extLst>
          </p:cNvPr>
          <p:cNvSpPr txBox="1"/>
          <p:nvPr/>
        </p:nvSpPr>
        <p:spPr>
          <a:xfrm>
            <a:off x="1114425" y="1733550"/>
            <a:ext cx="1562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Sassoon Infant Std" panose="020B0803020103030203" pitchFamily="34" charset="0"/>
              </a:rPr>
              <a:t>Multi-Sensory</a:t>
            </a:r>
            <a:endParaRPr lang="en-IE" sz="2300" dirty="0">
              <a:latin typeface="Sassoon Infant Std" panose="020B0803020103030203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5C09985-62C8-1BE1-100E-A707EEAFD8D6}"/>
              </a:ext>
            </a:extLst>
          </p:cNvPr>
          <p:cNvSpPr/>
          <p:nvPr/>
        </p:nvSpPr>
        <p:spPr>
          <a:xfrm>
            <a:off x="4605338" y="457200"/>
            <a:ext cx="2962275" cy="290512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BEBE7-48E0-D522-5FDB-50AFF9F5B077}"/>
              </a:ext>
            </a:extLst>
          </p:cNvPr>
          <p:cNvSpPr txBox="1"/>
          <p:nvPr/>
        </p:nvSpPr>
        <p:spPr>
          <a:xfrm>
            <a:off x="5324475" y="876299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Sassoon Infant Std" panose="020B0803020103030203" pitchFamily="34" charset="0"/>
              </a:rPr>
              <a:t>Letter sounds as opposed to letter names.</a:t>
            </a:r>
            <a:endParaRPr lang="en-IE" sz="2300" dirty="0">
              <a:latin typeface="Sassoon Infant Std" panose="020B0803020103030203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9DEC811-A305-0438-7066-079EF922B745}"/>
              </a:ext>
            </a:extLst>
          </p:cNvPr>
          <p:cNvSpPr/>
          <p:nvPr/>
        </p:nvSpPr>
        <p:spPr>
          <a:xfrm>
            <a:off x="8724899" y="1100136"/>
            <a:ext cx="2676525" cy="2228850"/>
          </a:xfrm>
          <a:prstGeom prst="clou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F91DF-4BD1-FDF6-59CF-DD8D69FBDE7D}"/>
              </a:ext>
            </a:extLst>
          </p:cNvPr>
          <p:cNvSpPr txBox="1"/>
          <p:nvPr/>
        </p:nvSpPr>
        <p:spPr>
          <a:xfrm>
            <a:off x="9382125" y="1724025"/>
            <a:ext cx="13620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Sassoon Infant Std" panose="020B0803020103030203" pitchFamily="34" charset="0"/>
              </a:rPr>
              <a:t>42 letter sounds</a:t>
            </a:r>
            <a:endParaRPr lang="en-IE" sz="2300" dirty="0">
              <a:latin typeface="Sassoon Infant Std" panose="020B0803020103030203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B7EEE3F-C44E-6AE7-B585-D6931511FFC0}"/>
              </a:ext>
            </a:extLst>
          </p:cNvPr>
          <p:cNvSpPr/>
          <p:nvPr/>
        </p:nvSpPr>
        <p:spPr>
          <a:xfrm>
            <a:off x="3893343" y="3429000"/>
            <a:ext cx="4386264" cy="3276601"/>
          </a:xfrm>
          <a:prstGeom prst="clou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98A7E-0DC9-8F98-43E3-18EFA0D4239F}"/>
              </a:ext>
            </a:extLst>
          </p:cNvPr>
          <p:cNvSpPr txBox="1"/>
          <p:nvPr/>
        </p:nvSpPr>
        <p:spPr>
          <a:xfrm>
            <a:off x="4762500" y="3947636"/>
            <a:ext cx="2667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Sassoon Infant Std" panose="020B0803020103030203" pitchFamily="34" charset="0"/>
              </a:rPr>
              <a:t>M</a:t>
            </a:r>
            <a:r>
              <a:rPr lang="en-US" sz="2300" b="0" i="0" dirty="0">
                <a:effectLst/>
                <a:latin typeface="Sassoon Infant Std" panose="020B0803020103030203" pitchFamily="34" charset="0"/>
              </a:rPr>
              <a:t>ix of alphabet sounds (1 sound – 1 letter) and digraphs (1 sound – 2 letters) such as, </a:t>
            </a:r>
            <a:r>
              <a:rPr lang="en-US" sz="2300" b="0" i="0" dirty="0" err="1">
                <a:effectLst/>
                <a:latin typeface="Sassoon Infant Std" panose="020B0803020103030203" pitchFamily="34" charset="0"/>
              </a:rPr>
              <a:t>sh</a:t>
            </a:r>
            <a:r>
              <a:rPr lang="en-US" sz="2300" b="0" i="0" dirty="0">
                <a:effectLst/>
                <a:latin typeface="Sassoon Infant Std" panose="020B0803020103030203" pitchFamily="34" charset="0"/>
              </a:rPr>
              <a:t>, </a:t>
            </a:r>
            <a:r>
              <a:rPr lang="en-US" sz="2300" b="0" i="0" dirty="0" err="1">
                <a:effectLst/>
                <a:latin typeface="Sassoon Infant Std" panose="020B0803020103030203" pitchFamily="34" charset="0"/>
              </a:rPr>
              <a:t>th</a:t>
            </a:r>
            <a:r>
              <a:rPr lang="en-US" sz="2300" b="0" i="0" dirty="0">
                <a:effectLst/>
                <a:latin typeface="Sassoon Infant Std" panose="020B0803020103030203" pitchFamily="34" charset="0"/>
              </a:rPr>
              <a:t>, ai and </a:t>
            </a:r>
            <a:r>
              <a:rPr lang="en-US" sz="2300" b="0" i="0" dirty="0" err="1">
                <a:effectLst/>
                <a:latin typeface="Sassoon Infant Std" panose="020B0803020103030203" pitchFamily="34" charset="0"/>
              </a:rPr>
              <a:t>ue</a:t>
            </a:r>
            <a:r>
              <a:rPr lang="en-US" sz="2300" b="0" i="0" dirty="0">
                <a:effectLst/>
                <a:latin typeface="Sassoon Infant Std" panose="020B0803020103030203" pitchFamily="34" charset="0"/>
              </a:rPr>
              <a:t>. </a:t>
            </a:r>
            <a:endParaRPr lang="en-IE" sz="2300" dirty="0">
              <a:latin typeface="Sassoon Infant Std" panose="020B0803020103030203" pitchFamily="34" charset="0"/>
            </a:endParaRPr>
          </a:p>
        </p:txBody>
      </p:sp>
      <p:pic>
        <p:nvPicPr>
          <p:cNvPr id="9218" name="Picture 2" descr="Mash &gt; Class Level &gt; Jolly Phonics Sounds Revision Homework">
            <a:extLst>
              <a:ext uri="{FF2B5EF4-FFF2-40B4-BE49-F238E27FC236}">
                <a16:creationId xmlns:a16="http://schemas.microsoft.com/office/drawing/2014/main" id="{864D6BB2-25F0-FA85-4584-2B5CE2F5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1" y="399573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Mash &gt; Class Level &gt; Jolly Phonics Sounds Revision Homework">
            <a:extLst>
              <a:ext uri="{FF2B5EF4-FFF2-40B4-BE49-F238E27FC236}">
                <a16:creationId xmlns:a16="http://schemas.microsoft.com/office/drawing/2014/main" id="{6B284188-1F5A-79CC-5CB5-50B796C1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399573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7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AE35B0-D777-4046-D8DB-58F3E334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3025"/>
            <a:ext cx="9753600" cy="417195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9EF006-C1DD-6518-E5E7-20192EA859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US" b="0" i="0" dirty="0">
              <a:solidFill>
                <a:srgbClr val="6B6B6B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6B6B6B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E712588-A8B9-7EC9-1C5A-89F1BA1B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60" y="1825625"/>
            <a:ext cx="3400425" cy="390461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EC476-ABAC-181A-8A98-9394A49E0AC7}"/>
              </a:ext>
            </a:extLst>
          </p:cNvPr>
          <p:cNvSpPr/>
          <p:nvPr/>
        </p:nvSpPr>
        <p:spPr>
          <a:xfrm>
            <a:off x="554828" y="785356"/>
            <a:ext cx="2790825" cy="22218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EBF21-14C4-3DD2-25E4-5330982B40EB}"/>
              </a:ext>
            </a:extLst>
          </p:cNvPr>
          <p:cNvSpPr txBox="1"/>
          <p:nvPr/>
        </p:nvSpPr>
        <p:spPr>
          <a:xfrm>
            <a:off x="932258" y="1142215"/>
            <a:ext cx="20669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0" i="0" dirty="0">
                <a:effectLst/>
                <a:latin typeface="Sassoon Infant Std" panose="020B0803020103030203" pitchFamily="34" charset="0"/>
              </a:rPr>
              <a:t>We teach the letter sounds in 7 groups of 6 letters</a:t>
            </a:r>
            <a:r>
              <a:rPr lang="en-US" dirty="0">
                <a:solidFill>
                  <a:srgbClr val="6B6B6B"/>
                </a:solidFill>
                <a:latin typeface="Open Sans" panose="020B0606030504020204" pitchFamily="34" charset="0"/>
              </a:rPr>
              <a:t>.</a:t>
            </a:r>
            <a:endParaRPr lang="en-IE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FAE42-EA89-262E-234F-6E88D27E1C63}"/>
              </a:ext>
            </a:extLst>
          </p:cNvPr>
          <p:cNvSpPr/>
          <p:nvPr/>
        </p:nvSpPr>
        <p:spPr>
          <a:xfrm>
            <a:off x="8058742" y="3925776"/>
            <a:ext cx="3851673" cy="2399506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515CE-BC98-2B00-61BA-93632C0A3225}"/>
              </a:ext>
            </a:extLst>
          </p:cNvPr>
          <p:cNvSpPr txBox="1"/>
          <p:nvPr/>
        </p:nvSpPr>
        <p:spPr>
          <a:xfrm>
            <a:off x="8078029" y="4047450"/>
            <a:ext cx="36290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0" i="0" dirty="0">
                <a:effectLst/>
                <a:latin typeface="Sassoon Infant Std" panose="020B0803020103030203" pitchFamily="34" charset="0"/>
              </a:rPr>
              <a:t>The groups are organized in such a way that children can blend the letters to make words once the first group of sounds are known. </a:t>
            </a:r>
          </a:p>
          <a:p>
            <a:pPr algn="ctr"/>
            <a:endParaRPr lang="en-IE" dirty="0"/>
          </a:p>
        </p:txBody>
      </p:sp>
      <p:pic>
        <p:nvPicPr>
          <p:cNvPr id="2054" name="Picture 6" descr="Jolly Phonics – Teaching English">
            <a:extLst>
              <a:ext uri="{FF2B5EF4-FFF2-40B4-BE49-F238E27FC236}">
                <a16:creationId xmlns:a16="http://schemas.microsoft.com/office/drawing/2014/main" id="{CCEBC7EF-91BA-5CE3-D686-8AB2F87B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4" b="980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00" y="531289"/>
            <a:ext cx="2511150" cy="23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lly phonics trainer | Riyadh">
            <a:extLst>
              <a:ext uri="{FF2B5EF4-FFF2-40B4-BE49-F238E27FC236}">
                <a16:creationId xmlns:a16="http://schemas.microsoft.com/office/drawing/2014/main" id="{BC1006E6-8513-580F-2714-3BCFFF6D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0" y="4047450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38119646-B788-ACF8-9E19-6E84B57DC247}"/>
              </a:ext>
            </a:extLst>
          </p:cNvPr>
          <p:cNvSpPr/>
          <p:nvPr/>
        </p:nvSpPr>
        <p:spPr>
          <a:xfrm>
            <a:off x="561340" y="2389525"/>
            <a:ext cx="3352800" cy="2171700"/>
          </a:xfrm>
          <a:prstGeom prst="round2Diag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50441-897D-F405-D74B-8ACD5B868841}"/>
              </a:ext>
            </a:extLst>
          </p:cNvPr>
          <p:cNvSpPr txBox="1"/>
          <p:nvPr/>
        </p:nvSpPr>
        <p:spPr>
          <a:xfrm>
            <a:off x="770890" y="2483525"/>
            <a:ext cx="293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Children spend time on pre-writing skills, such as tracing, scribbling, drawing and mark marking and fine motor skills at the beginning of the year.</a:t>
            </a:r>
            <a:endParaRPr lang="en-IE" dirty="0">
              <a:latin typeface="Sassoon Infant Std" panose="020B0803020103030203" pitchFamily="34" charset="0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318DFB5A-0364-1329-F21A-48AA4C42505E}"/>
              </a:ext>
            </a:extLst>
          </p:cNvPr>
          <p:cNvSpPr/>
          <p:nvPr/>
        </p:nvSpPr>
        <p:spPr>
          <a:xfrm>
            <a:off x="7852728" y="2343150"/>
            <a:ext cx="3352800" cy="21717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47ADC-54A7-D4C5-0629-87A92CA17399}"/>
              </a:ext>
            </a:extLst>
          </p:cNvPr>
          <p:cNvSpPr txBox="1"/>
          <p:nvPr/>
        </p:nvSpPr>
        <p:spPr>
          <a:xfrm>
            <a:off x="8315960" y="2706350"/>
            <a:ext cx="2505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Letter Formation-Formal handwriting of the letters begins later on in the year. </a:t>
            </a:r>
          </a:p>
          <a:p>
            <a:endParaRPr lang="en-IE" dirty="0"/>
          </a:p>
        </p:txBody>
      </p:sp>
      <p:pic>
        <p:nvPicPr>
          <p:cNvPr id="10244" name="Picture 4" descr="Yellow Pencil Clip Art Free PNG Image｜Illustoon">
            <a:extLst>
              <a:ext uri="{FF2B5EF4-FFF2-40B4-BE49-F238E27FC236}">
                <a16:creationId xmlns:a16="http://schemas.microsoft.com/office/drawing/2014/main" id="{2256FE70-347E-AC9E-DDD6-EB187B69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8646" l="1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44" y="2565515"/>
            <a:ext cx="2337662" cy="23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70D2FD65-047F-3B9F-78E6-274B4EE8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>
                <a:latin typeface="Sassoon Infant Std" panose="020B0803020103030203" pitchFamily="34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6284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BE458F4-CEB1-76B9-B0CB-293B031B9814}"/>
              </a:ext>
            </a:extLst>
          </p:cNvPr>
          <p:cNvSpPr/>
          <p:nvPr/>
        </p:nvSpPr>
        <p:spPr>
          <a:xfrm>
            <a:off x="643573" y="2134463"/>
            <a:ext cx="3352800" cy="2171700"/>
          </a:xfrm>
          <a:prstGeom prst="round2Diag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B12AA-BC8D-DE39-FDDD-7B668A34A6E5}"/>
              </a:ext>
            </a:extLst>
          </p:cNvPr>
          <p:cNvSpPr txBox="1"/>
          <p:nvPr/>
        </p:nvSpPr>
        <p:spPr>
          <a:xfrm>
            <a:off x="881698" y="2465834"/>
            <a:ext cx="2876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Blending-</a:t>
            </a:r>
            <a:r>
              <a:rPr lang="en-US" b="0" i="0" dirty="0">
                <a:effectLst/>
                <a:latin typeface="Sassoon Infant Std" panose="020B0803020103030203" pitchFamily="34" charset="0"/>
              </a:rPr>
              <a:t>children begin blending the sounds together to help them read and write new words. E.g. s-a-t</a:t>
            </a:r>
            <a:endParaRPr lang="en-US" dirty="0">
              <a:latin typeface="Sassoon Infant Std" panose="020B0803020103030203" pitchFamily="34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31A6C10-ACDC-DB52-4AE6-81C242C16AA0}"/>
              </a:ext>
            </a:extLst>
          </p:cNvPr>
          <p:cNvSpPr/>
          <p:nvPr/>
        </p:nvSpPr>
        <p:spPr>
          <a:xfrm>
            <a:off x="8148636" y="2290742"/>
            <a:ext cx="3352800" cy="2171700"/>
          </a:xfrm>
          <a:prstGeom prst="round2Diag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9444E-F4D7-9E3C-77EE-AB6D2775768A}"/>
              </a:ext>
            </a:extLst>
          </p:cNvPr>
          <p:cNvSpPr txBox="1"/>
          <p:nvPr/>
        </p:nvSpPr>
        <p:spPr>
          <a:xfrm>
            <a:off x="8648698" y="2465834"/>
            <a:ext cx="2352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ssoon Infant Std" panose="020B0803020103030203" pitchFamily="34" charset="0"/>
              </a:rPr>
              <a:t>Segmenting-</a:t>
            </a:r>
            <a:r>
              <a:rPr lang="en-US" b="0" i="0" dirty="0">
                <a:effectLst/>
                <a:latin typeface="Sassoon Infant Std" panose="020B0803020103030203" pitchFamily="34" charset="0"/>
              </a:rPr>
              <a:t>breaking down the sounds within words to learn new words/decode words.</a:t>
            </a:r>
            <a:endParaRPr lang="en-US" dirty="0">
              <a:latin typeface="Sassoon Infant Std" panose="020B0803020103030203" pitchFamily="34" charset="0"/>
            </a:endParaRPr>
          </a:p>
          <a:p>
            <a:endParaRPr lang="en-IE" dirty="0"/>
          </a:p>
        </p:txBody>
      </p:sp>
      <p:pic>
        <p:nvPicPr>
          <p:cNvPr id="6" name="Picture 12" descr="How to Teach Blending and Segmenting — Reading in Room 11">
            <a:extLst>
              <a:ext uri="{FF2B5EF4-FFF2-40B4-BE49-F238E27FC236}">
                <a16:creationId xmlns:a16="http://schemas.microsoft.com/office/drawing/2014/main" id="{22E2988C-F352-4C0D-55A7-EB5D82A0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49" y="3943162"/>
            <a:ext cx="3395662" cy="21717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24344E-BAA3-BBAC-03A8-FE650BE1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u="sng" dirty="0">
                <a:latin typeface="Sassoon Infant Std" panose="020B0803020103030203" pitchFamily="34" charset="0"/>
              </a:rPr>
              <a:t>Beginning to Read</a:t>
            </a:r>
          </a:p>
        </p:txBody>
      </p:sp>
    </p:spTree>
    <p:extLst>
      <p:ext uri="{BB962C8B-B14F-4D97-AF65-F5344CB8AC3E}">
        <p14:creationId xmlns:p14="http://schemas.microsoft.com/office/powerpoint/2010/main" val="81755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577</Words>
  <Application>Microsoft Office PowerPoint</Application>
  <PresentationFormat>Widescreen</PresentationFormat>
  <Paragraphs>59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Sassoon Infant Std</vt:lpstr>
      <vt:lpstr>Office Theme</vt:lpstr>
      <vt:lpstr>Junior &amp; Senior Infants </vt:lpstr>
      <vt:lpstr>Phonological Awareness</vt:lpstr>
      <vt:lpstr>Important Aspects of Phonological Awareness</vt:lpstr>
      <vt:lpstr>Jolly Phonics</vt:lpstr>
      <vt:lpstr>PowerPoint Presentation</vt:lpstr>
      <vt:lpstr>PowerPoint Presentation</vt:lpstr>
      <vt:lpstr>PowerPoint Presentation</vt:lpstr>
      <vt:lpstr>Writing</vt:lpstr>
      <vt:lpstr>Beginning to Read</vt:lpstr>
      <vt:lpstr>Tricky Words</vt:lpstr>
      <vt:lpstr>Shared Reading</vt:lpstr>
      <vt:lpstr>Roll a Sound</vt:lpstr>
      <vt:lpstr>Sounds Board Game</vt:lpstr>
      <vt:lpstr>Matching Game</vt:lpstr>
      <vt:lpstr>Sound Cards &amp; Jolly Phonics Workbook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&amp; Senior Infants</dc:title>
  <dc:creator>Room 1</dc:creator>
  <cp:lastModifiedBy>Room 1</cp:lastModifiedBy>
  <cp:revision>6</cp:revision>
  <cp:lastPrinted>2022-11-08T14:12:19Z</cp:lastPrinted>
  <dcterms:created xsi:type="dcterms:W3CDTF">2022-11-06T11:45:05Z</dcterms:created>
  <dcterms:modified xsi:type="dcterms:W3CDTF">2022-11-09T15:32:28Z</dcterms:modified>
</cp:coreProperties>
</file>