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7" r:id="rId8"/>
  </p:sldIdLst>
  <p:sldSz cx="12192000" cy="6858000"/>
  <p:notesSz cx="9866313" cy="142954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636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05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988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7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9845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723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609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19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470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79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27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5435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1FA51FC-C57D-FE81-2CBA-CB2B840DC9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2</a:t>
            </a:r>
            <a:r>
              <a:rPr lang="en-US" sz="6000" baseline="30000" dirty="0"/>
              <a:t>nd</a:t>
            </a:r>
            <a:r>
              <a:rPr lang="en-US" sz="6000" dirty="0"/>
              <a:t> – 6</a:t>
            </a:r>
            <a:r>
              <a:rPr lang="en-US" sz="6000" baseline="30000" dirty="0"/>
              <a:t>th</a:t>
            </a:r>
            <a:r>
              <a:rPr lang="en-US" sz="6000" dirty="0"/>
              <a:t> Class</a:t>
            </a:r>
            <a:endParaRPr lang="en-IE" sz="6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835814-ADF7-F5D1-9684-BC9E33D262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2005525"/>
            <a:ext cx="7581900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823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D17C2-B2CE-549C-4B09-58CA1EF93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Our Progress This year so far !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7D316-8D57-CAC9-89EF-4BD62B15D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dirty="0"/>
              <a:t>Total Books Read by </a:t>
            </a:r>
            <a:r>
              <a:rPr lang="en-US" sz="4400" dirty="0" err="1"/>
              <a:t>Clarecastle</a:t>
            </a:r>
            <a:r>
              <a:rPr lang="en-US" sz="4400" dirty="0"/>
              <a:t> N.S. Pupils</a:t>
            </a:r>
          </a:p>
          <a:p>
            <a:pPr marL="0" indent="0" algn="ctr">
              <a:buNone/>
            </a:pPr>
            <a:r>
              <a:rPr lang="en-US" sz="4400" dirty="0"/>
              <a:t>3,357</a:t>
            </a:r>
          </a:p>
          <a:p>
            <a:pPr algn="ctr"/>
            <a:endParaRPr lang="en-US" sz="4400" dirty="0"/>
          </a:p>
          <a:p>
            <a:pPr marL="0" indent="0" algn="ctr">
              <a:buNone/>
            </a:pPr>
            <a:r>
              <a:rPr lang="en-US" sz="4400" dirty="0"/>
              <a:t>Words read</a:t>
            </a:r>
          </a:p>
          <a:p>
            <a:pPr marL="0" indent="0" algn="ctr">
              <a:buNone/>
            </a:pPr>
            <a:r>
              <a:rPr lang="en-US" sz="4400" dirty="0"/>
              <a:t>40,098,719</a:t>
            </a:r>
            <a:endParaRPr lang="en-IE" sz="4400" dirty="0"/>
          </a:p>
        </p:txBody>
      </p:sp>
    </p:spTree>
    <p:extLst>
      <p:ext uri="{BB962C8B-B14F-4D97-AF65-F5344CB8AC3E}">
        <p14:creationId xmlns:p14="http://schemas.microsoft.com/office/powerpoint/2010/main" val="1886856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8E7EF-5196-E8E8-0CAB-1BBF23F14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b="0" i="0" dirty="0">
                <a:solidFill>
                  <a:srgbClr val="FFFFFF"/>
                </a:solidFill>
                <a:effectLst/>
                <a:latin typeface="titillium web" panose="00000500000000000000" pitchFamily="2" charset="0"/>
              </a:rPr>
            </a:br>
            <a:br>
              <a:rPr lang="en-US" sz="2200" b="0" i="0" dirty="0">
                <a:solidFill>
                  <a:srgbClr val="FFFFFF"/>
                </a:solidFill>
                <a:effectLst/>
                <a:latin typeface="titillium web" panose="00000500000000000000" pitchFamily="2" charset="0"/>
              </a:rPr>
            </a:br>
            <a:endParaRPr lang="en-IE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A21C8-B0DF-30F2-20CA-C531AD186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10274706" cy="4206240"/>
          </a:xfrm>
        </p:spPr>
        <p:txBody>
          <a:bodyPr>
            <a:normAutofit fontScale="92500" lnSpcReduction="10000"/>
          </a:bodyPr>
          <a:lstStyle/>
          <a:p>
            <a:r>
              <a:rPr lang="en-US" sz="4000" b="0" i="0" dirty="0">
                <a:effectLst/>
                <a:latin typeface="titillium web" panose="00000500000000000000" pitchFamily="2" charset="0"/>
              </a:rPr>
              <a:t>Accelerated Reader is a computer program that helps teachers and parents manage and </a:t>
            </a:r>
            <a:r>
              <a:rPr lang="en-US" sz="4000" b="1" i="0" u="sng" dirty="0">
                <a:effectLst/>
                <a:latin typeface="titillium web" panose="00000500000000000000" pitchFamily="2" charset="0"/>
              </a:rPr>
              <a:t>monitor</a:t>
            </a:r>
            <a:r>
              <a:rPr lang="en-US" sz="4000" b="1" i="0" dirty="0">
                <a:effectLst/>
                <a:latin typeface="titillium web" panose="00000500000000000000" pitchFamily="2" charset="0"/>
              </a:rPr>
              <a:t> </a:t>
            </a:r>
            <a:r>
              <a:rPr lang="en-US" sz="4000" b="0" i="0" dirty="0">
                <a:effectLst/>
                <a:latin typeface="titillium web" panose="00000500000000000000" pitchFamily="2" charset="0"/>
              </a:rPr>
              <a:t>children’s independent reading practice.</a:t>
            </a:r>
          </a:p>
          <a:p>
            <a:pPr marL="0" indent="0">
              <a:buNone/>
            </a:pPr>
            <a:endParaRPr lang="en-US" sz="4000" b="0" i="0" dirty="0">
              <a:effectLst/>
              <a:latin typeface="titillium web" panose="00000500000000000000" pitchFamily="2" charset="0"/>
            </a:endParaRPr>
          </a:p>
          <a:p>
            <a:r>
              <a:rPr lang="en-US" sz="4000" dirty="0">
                <a:latin typeface="titillium web" panose="00000500000000000000" pitchFamily="2" charset="0"/>
              </a:rPr>
              <a:t>It combines the benefits of assessment and monitoring using technology with the enjoyment of choosing and reading a paper based book from the library. </a:t>
            </a:r>
            <a:endParaRPr lang="en-IE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FF7B47-DFC0-8D9F-DEC0-E8D5936C5664}"/>
              </a:ext>
            </a:extLst>
          </p:cNvPr>
          <p:cNvSpPr txBox="1"/>
          <p:nvPr/>
        </p:nvSpPr>
        <p:spPr>
          <a:xfrm>
            <a:off x="3289846" y="746168"/>
            <a:ext cx="7092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0" dirty="0">
                <a:solidFill>
                  <a:schemeClr val="bg2"/>
                </a:solidFill>
                <a:effectLst/>
                <a:latin typeface="titillium web" panose="00000500000000000000" pitchFamily="2" charset="0"/>
              </a:rPr>
              <a:t>What is Accelerated Reader?</a:t>
            </a:r>
            <a:endParaRPr lang="en-IE" sz="36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260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14DB7-1910-E967-8124-39333E8C1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636601"/>
            <a:ext cx="9784080" cy="150876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titillium web" panose="00000500000000000000" pitchFamily="2" charset="0"/>
              </a:rPr>
              <a:t>How will a pupil know what book to pick</a:t>
            </a:r>
            <a:r>
              <a:rPr lang="en-US" sz="4000" b="1" i="0" dirty="0">
                <a:effectLst/>
                <a:latin typeface="titillium web" panose="00000500000000000000" pitchFamily="2" charset="0"/>
              </a:rPr>
              <a:t>?</a:t>
            </a:r>
            <a:br>
              <a:rPr lang="en-IE" sz="4000" dirty="0">
                <a:solidFill>
                  <a:srgbClr val="FF0000"/>
                </a:solidFill>
              </a:rPr>
            </a:br>
            <a:br>
              <a:rPr lang="en-IE" sz="4000" dirty="0">
                <a:solidFill>
                  <a:srgbClr val="FF0000"/>
                </a:solidFill>
              </a:rPr>
            </a:b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B565A-121C-0648-56A6-CE9816628A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82303" y="2011680"/>
            <a:ext cx="10119122" cy="2382651"/>
          </a:xfrm>
        </p:spPr>
        <p:txBody>
          <a:bodyPr>
            <a:normAutofit/>
          </a:bodyPr>
          <a:lstStyle/>
          <a:p>
            <a:r>
              <a:rPr lang="en-US" sz="3200" b="0" i="0" dirty="0">
                <a:effectLst/>
                <a:latin typeface="titillium web" panose="00000500000000000000" pitchFamily="2" charset="0"/>
              </a:rPr>
              <a:t>Your child picks a book at </a:t>
            </a:r>
            <a:r>
              <a:rPr lang="en-US" sz="3200" b="1" i="0" u="sng" dirty="0">
                <a:effectLst/>
                <a:latin typeface="titillium web" panose="00000500000000000000" pitchFamily="2" charset="0"/>
              </a:rPr>
              <a:t>his/her own level </a:t>
            </a:r>
            <a:r>
              <a:rPr lang="en-US" sz="3200" b="0" i="0" dirty="0">
                <a:effectLst/>
                <a:latin typeface="titillium web" panose="00000500000000000000" pitchFamily="2" charset="0"/>
              </a:rPr>
              <a:t>and reads it at </a:t>
            </a:r>
            <a:r>
              <a:rPr lang="en-US" sz="3200" b="1" i="0" u="sng" dirty="0">
                <a:effectLst/>
                <a:latin typeface="titillium web" panose="00000500000000000000" pitchFamily="2" charset="0"/>
              </a:rPr>
              <a:t>their own pace</a:t>
            </a:r>
            <a:r>
              <a:rPr lang="en-US" sz="3200" b="1" i="0" dirty="0">
                <a:effectLst/>
                <a:latin typeface="titillium web" panose="00000500000000000000" pitchFamily="2" charset="0"/>
              </a:rPr>
              <a:t>. </a:t>
            </a:r>
            <a:r>
              <a:rPr lang="en-US" sz="3200" b="0" i="0" dirty="0">
                <a:effectLst/>
                <a:latin typeface="titillium web" panose="00000500000000000000" pitchFamily="2" charset="0"/>
              </a:rPr>
              <a:t>Their level has been determined by a STAR reading test that they have done at school and this gives them their  Zone of Proximal Development (ZPD).</a:t>
            </a:r>
            <a:endParaRPr lang="en-IE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145066-97DA-DDBB-3E07-F1E5E70297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02919" y="4316730"/>
            <a:ext cx="10569981" cy="4206240"/>
          </a:xfrm>
        </p:spPr>
        <p:txBody>
          <a:bodyPr>
            <a:normAutofit/>
          </a:bodyPr>
          <a:lstStyle/>
          <a:p>
            <a:r>
              <a:rPr lang="en-US" sz="3200" b="0" i="0" dirty="0">
                <a:effectLst/>
                <a:latin typeface="titillium web" panose="00000500000000000000" pitchFamily="2" charset="0"/>
              </a:rPr>
              <a:t>Zone of Proximal Development (ZPD) is the range of books that </a:t>
            </a:r>
            <a:r>
              <a:rPr lang="en-US" sz="3200" b="1" i="0" u="sng" dirty="0">
                <a:effectLst/>
                <a:latin typeface="titillium web" panose="00000500000000000000" pitchFamily="2" charset="0"/>
              </a:rPr>
              <a:t>will challenge a child without causing frustration </a:t>
            </a:r>
            <a:r>
              <a:rPr lang="en-US" sz="3200" b="0" i="0" dirty="0">
                <a:effectLst/>
                <a:latin typeface="titillium web" panose="00000500000000000000" pitchFamily="2" charset="0"/>
              </a:rPr>
              <a:t>or loss of motivation. Your child will receive a ZPD range after taking a STAR Reading test. This will then indicate to your child which books they should select from the library.</a:t>
            </a:r>
            <a:endParaRPr lang="en-IE" sz="3200" dirty="0"/>
          </a:p>
        </p:txBody>
      </p:sp>
    </p:spTree>
    <p:extLst>
      <p:ext uri="{BB962C8B-B14F-4D97-AF65-F5344CB8AC3E}">
        <p14:creationId xmlns:p14="http://schemas.microsoft.com/office/powerpoint/2010/main" val="434904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4A61B-B999-F60A-C9E2-F5FA5A6AD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titillium web" panose="00000500000000000000" pitchFamily="2" charset="0"/>
              </a:rPr>
              <a:t>How does it work</a:t>
            </a:r>
            <a:r>
              <a:rPr lang="en-US" sz="4000" b="1" i="0" dirty="0">
                <a:effectLst/>
                <a:latin typeface="titillium web" panose="00000500000000000000" pitchFamily="2" charset="0"/>
              </a:rPr>
              <a:t>?</a:t>
            </a:r>
            <a:br>
              <a:rPr lang="en-IE" sz="4000" dirty="0">
                <a:solidFill>
                  <a:srgbClr val="FF0000"/>
                </a:solidFill>
              </a:rPr>
            </a:b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FBED4-1A3B-2DC9-7FAA-15124B3A44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02919" y="1936662"/>
            <a:ext cx="10122306" cy="2382651"/>
          </a:xfrm>
        </p:spPr>
        <p:txBody>
          <a:bodyPr>
            <a:normAutofit/>
          </a:bodyPr>
          <a:lstStyle/>
          <a:p>
            <a:pPr algn="l"/>
            <a:r>
              <a:rPr lang="en-US" sz="3200" b="0" i="0" dirty="0">
                <a:effectLst/>
                <a:latin typeface="titillium web" panose="00000500000000000000" pitchFamily="2" charset="0"/>
              </a:rPr>
              <a:t>When finished, your child takes </a:t>
            </a:r>
            <a:r>
              <a:rPr lang="en-US" sz="3200" b="1" i="0" u="sng" dirty="0">
                <a:effectLst/>
                <a:latin typeface="titillium web" panose="00000500000000000000" pitchFamily="2" charset="0"/>
              </a:rPr>
              <a:t>a short quiz on the computer. </a:t>
            </a:r>
            <a:r>
              <a:rPr lang="en-US" sz="3200" b="0" i="0" dirty="0">
                <a:effectLst/>
                <a:latin typeface="titillium web" panose="00000500000000000000" pitchFamily="2" charset="0"/>
              </a:rPr>
              <a:t>(Passing the quiz is an indication that your child understood what was read.)</a:t>
            </a:r>
          </a:p>
          <a:p>
            <a:endParaRPr lang="en-I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F20DA8-4F62-824B-6BC9-FDC5D8EA1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02920" y="3429000"/>
            <a:ext cx="9784079" cy="2383586"/>
          </a:xfrm>
        </p:spPr>
        <p:txBody>
          <a:bodyPr>
            <a:noAutofit/>
          </a:bodyPr>
          <a:lstStyle/>
          <a:p>
            <a:r>
              <a:rPr lang="en-US" sz="3200" b="0" i="0" dirty="0">
                <a:effectLst/>
                <a:latin typeface="titillium web" panose="00000500000000000000" pitchFamily="2" charset="0"/>
              </a:rPr>
              <a:t>Accelerated Reader gives children, teachers, and parents </a:t>
            </a:r>
            <a:r>
              <a:rPr lang="en-US" sz="3200" b="1" i="0" u="sng" dirty="0">
                <a:effectLst/>
                <a:latin typeface="titillium web" panose="00000500000000000000" pitchFamily="2" charset="0"/>
              </a:rPr>
              <a:t>feedback</a:t>
            </a:r>
            <a:r>
              <a:rPr lang="en-US" sz="3200" b="0" i="0" dirty="0">
                <a:effectLst/>
                <a:latin typeface="titillium web" panose="00000500000000000000" pitchFamily="2" charset="0"/>
              </a:rPr>
              <a:t> based on the quiz results, which the teacher then uses to help each pupil </a:t>
            </a:r>
            <a:r>
              <a:rPr lang="en-US" sz="3200" b="1" i="0" u="sng" dirty="0">
                <a:effectLst/>
                <a:latin typeface="titillium web" panose="00000500000000000000" pitchFamily="2" charset="0"/>
              </a:rPr>
              <a:t>set goals </a:t>
            </a:r>
            <a:r>
              <a:rPr lang="en-US" sz="3200" b="0" i="0" dirty="0">
                <a:effectLst/>
                <a:latin typeface="titillium web" panose="00000500000000000000" pitchFamily="2" charset="0"/>
              </a:rPr>
              <a:t>and direct ongoing reading practice.</a:t>
            </a:r>
          </a:p>
          <a:p>
            <a:r>
              <a:rPr lang="en-US" sz="3200" b="0" i="0" dirty="0">
                <a:effectLst/>
                <a:latin typeface="titillium web" panose="00000500000000000000" pitchFamily="2" charset="0"/>
              </a:rPr>
              <a:t>We have an extensive range of books in our school library which is populated on an ongoing basis</a:t>
            </a:r>
            <a:endParaRPr lang="en-IE" sz="3200" dirty="0"/>
          </a:p>
        </p:txBody>
      </p:sp>
    </p:spTree>
    <p:extLst>
      <p:ext uri="{BB962C8B-B14F-4D97-AF65-F5344CB8AC3E}">
        <p14:creationId xmlns:p14="http://schemas.microsoft.com/office/powerpoint/2010/main" val="469827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20611-D701-B217-D288-2EE654441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I as a parent see how my child is doing?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6A007-188B-B97A-8734-B0795FE72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Yes, each child has an individual log in.</a:t>
            </a:r>
          </a:p>
          <a:p>
            <a:r>
              <a:rPr lang="en-IE" sz="2800" dirty="0"/>
              <a:t>A parent can use their child’s log in via the Accelerated Reader link on the </a:t>
            </a:r>
            <a:r>
              <a:rPr lang="en-IE" sz="2800" dirty="0" err="1"/>
              <a:t>Clarecastle</a:t>
            </a:r>
            <a:r>
              <a:rPr lang="en-IE" sz="2800" dirty="0"/>
              <a:t> National School website to access their child's dashboard.</a:t>
            </a:r>
          </a:p>
          <a:p>
            <a:r>
              <a:rPr lang="en-IE" sz="2800" dirty="0"/>
              <a:t>On a child's dashboard a parent can see the child’s target, progress made, books read and scores from each quiz taken.</a:t>
            </a:r>
          </a:p>
          <a:p>
            <a:r>
              <a:rPr lang="en-IE" sz="2800" dirty="0"/>
              <a:t>When a child completes a Accelerated Reader quiz that book appears on the child’s virtual bookshelf that can be viewed on log in.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767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60055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282</TotalTime>
  <Words>370</Words>
  <Application>Microsoft Office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Corbel</vt:lpstr>
      <vt:lpstr>titillium web</vt:lpstr>
      <vt:lpstr>Wingdings</vt:lpstr>
      <vt:lpstr>Banded</vt:lpstr>
      <vt:lpstr>PowerPoint Presentation</vt:lpstr>
      <vt:lpstr>Our Progress This year so far !</vt:lpstr>
      <vt:lpstr>  </vt:lpstr>
      <vt:lpstr>How will a pupil know what book to pick?  </vt:lpstr>
      <vt:lpstr>How does it work? </vt:lpstr>
      <vt:lpstr>Can I as a parent see how my child is doing?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Accelerated Reader</dc:title>
  <dc:creator>MJ Malone</dc:creator>
  <cp:lastModifiedBy>MJ Malone</cp:lastModifiedBy>
  <cp:revision>6</cp:revision>
  <cp:lastPrinted>2023-01-11T12:40:00Z</cp:lastPrinted>
  <dcterms:created xsi:type="dcterms:W3CDTF">2023-01-06T12:21:00Z</dcterms:created>
  <dcterms:modified xsi:type="dcterms:W3CDTF">2023-01-12T16:10:51Z</dcterms:modified>
</cp:coreProperties>
</file>